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40"/>
  </p:notesMasterIdLst>
  <p:handoutMasterIdLst>
    <p:handoutMasterId r:id="rId41"/>
  </p:handoutMasterIdLst>
  <p:sldIdLst>
    <p:sldId id="279" r:id="rId4"/>
    <p:sldId id="331" r:id="rId5"/>
    <p:sldId id="384" r:id="rId6"/>
    <p:sldId id="409" r:id="rId7"/>
    <p:sldId id="410" r:id="rId8"/>
    <p:sldId id="411" r:id="rId9"/>
    <p:sldId id="412" r:id="rId10"/>
    <p:sldId id="413" r:id="rId11"/>
    <p:sldId id="414" r:id="rId12"/>
    <p:sldId id="418" r:id="rId13"/>
    <p:sldId id="415" r:id="rId14"/>
    <p:sldId id="416" r:id="rId15"/>
    <p:sldId id="417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7" r:id="rId24"/>
    <p:sldId id="426" r:id="rId25"/>
    <p:sldId id="379" r:id="rId26"/>
    <p:sldId id="338" r:id="rId27"/>
    <p:sldId id="395" r:id="rId28"/>
    <p:sldId id="341" r:id="rId29"/>
    <p:sldId id="342" r:id="rId30"/>
    <p:sldId id="346" r:id="rId31"/>
    <p:sldId id="385" r:id="rId32"/>
    <p:sldId id="349" r:id="rId33"/>
    <p:sldId id="402" r:id="rId34"/>
    <p:sldId id="386" r:id="rId35"/>
    <p:sldId id="398" r:id="rId36"/>
    <p:sldId id="406" r:id="rId37"/>
    <p:sldId id="407" r:id="rId38"/>
    <p:sldId id="408" r:id="rId3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2119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2"/>
            <a:ext cx="2982119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31258-A360-4ACC-9661-2E29C56685C1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7"/>
            <a:ext cx="2982119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677"/>
            <a:ext cx="2982119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5527E-8EAE-45E6-B359-CC2596746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48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7/31/2018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6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79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A9E955-BF4A-4AF0-8BFF-E24BFD472A6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94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36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311701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Protection of ground water and surface water resources will require substantial investments from a diversity of funding sources over all levels of government during the next decade. As a part of this effort, this program of mapping, monitoring and managing is necessary to deliver the basic understanding of the hydrologic system for both surface and groundwater.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735AB-0E02-4686-A23A-55AEBD8F436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43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24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2341827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FF01B-3A18-48D7-8089-DD30B6E62F8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4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FF01B-3A18-48D7-8089-DD30B6E62F8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92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hope to</a:t>
            </a:r>
            <a:r>
              <a:rPr lang="en-US" baseline="0" dirty="0" smtClean="0"/>
              <a:t> leave you with is a much better understanding of our state’s groundwater resources and appreciation for the challenges we face.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Simply stated the problem we are increasingly recognizing is that there are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A545A-EE1C-4728-95FC-F18A1784DDA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40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33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1497593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 smtClean="0"/>
              <a:t>Firstname</a:t>
            </a:r>
            <a:r>
              <a:rPr lang="en-US" sz="1350" dirty="0" smtClean="0"/>
              <a:t> </a:t>
            </a:r>
            <a:r>
              <a:rPr lang="en-US" sz="1350" dirty="0" err="1" smtClean="0"/>
              <a:t>Lastname</a:t>
            </a:r>
            <a:r>
              <a:rPr lang="en-US" sz="1350" dirty="0" smtClean="0"/>
              <a:t> | Job Title</a:t>
            </a:r>
          </a:p>
          <a:p>
            <a:r>
              <a:rPr lang="en-US" sz="1350" dirty="0" smtClean="0"/>
              <a:t>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5506" y="5948219"/>
            <a:ext cx="2989868" cy="55523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 www.eqb.state.mn.us 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9144000" cy="443198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14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  <p:sldLayoutId id="2147483676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464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Legislative Water Commission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April 23, 2018</a:t>
            </a:r>
          </a:p>
          <a:p>
            <a:pPr algn="ctr">
              <a:lnSpc>
                <a:spcPct val="150000"/>
              </a:lnSpc>
            </a:pPr>
            <a:endParaRPr lang="en-US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Co-chairs: Senator Wiger           Representative Torkelson</a:t>
            </a:r>
          </a:p>
          <a:p>
            <a:pPr algn="ctr">
              <a:lnSpc>
                <a:spcPct val="150000"/>
              </a:lnSpc>
            </a:pPr>
            <a:endParaRPr lang="en-US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Jim Stark, Director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Straight River, Becker County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59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3860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53354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6882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3625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924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2211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1267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8091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2997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3621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748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Agenda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5"/>
            <a:ext cx="8478032" cy="5749266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marL="517525" lvl="1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				 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 </a:t>
            </a:r>
            <a:r>
              <a:rPr lang="en-US" sz="3200" b="1" dirty="0" smtClean="0">
                <a:solidFill>
                  <a:srgbClr val="FFFF00"/>
                </a:solidFill>
              </a:rPr>
              <a:t>Approve minutes -- </a:t>
            </a:r>
            <a:r>
              <a:rPr lang="en-US" sz="3200" b="1" dirty="0">
                <a:solidFill>
                  <a:srgbClr val="FFFF00"/>
                </a:solidFill>
              </a:rPr>
              <a:t>March 26 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endParaRPr lang="en-US" sz="3200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 </a:t>
            </a:r>
            <a:r>
              <a:rPr lang="en-US" sz="3200" b="1" dirty="0" smtClean="0">
                <a:solidFill>
                  <a:srgbClr val="FFFF00"/>
                </a:solidFill>
              </a:rPr>
              <a:t>Geologic atlas program</a:t>
            </a:r>
            <a:endParaRPr lang="en-US" sz="3200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 </a:t>
            </a:r>
            <a:r>
              <a:rPr lang="en-US" sz="3200" b="1" dirty="0" smtClean="0">
                <a:solidFill>
                  <a:srgbClr val="FFFF00"/>
                </a:solidFill>
              </a:rPr>
              <a:t>Clean Water Fund: performance report</a:t>
            </a:r>
            <a:endParaRPr lang="en-US" sz="3200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 </a:t>
            </a:r>
            <a:r>
              <a:rPr lang="en-US" sz="3200" b="1" dirty="0" smtClean="0">
                <a:solidFill>
                  <a:srgbClr val="FFFF00"/>
                </a:solidFill>
              </a:rPr>
              <a:t>2018 LWC recommendations</a:t>
            </a:r>
            <a:endParaRPr lang="en-US" sz="3200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 </a:t>
            </a:r>
            <a:r>
              <a:rPr lang="en-US" sz="3200" b="1" dirty="0" smtClean="0">
                <a:solidFill>
                  <a:srgbClr val="FFFF00"/>
                </a:solidFill>
              </a:rPr>
              <a:t>2019 LWC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 </a:t>
            </a:r>
            <a:r>
              <a:rPr lang="en-US" sz="3200" b="1" dirty="0" smtClean="0">
                <a:solidFill>
                  <a:srgbClr val="FFFF00"/>
                </a:solidFill>
              </a:rPr>
              <a:t>Summer tour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 </a:t>
            </a:r>
            <a:r>
              <a:rPr lang="en-US" sz="3200" b="1" dirty="0" smtClean="0">
                <a:solidFill>
                  <a:srgbClr val="FFFF00"/>
                </a:solidFill>
              </a:rPr>
              <a:t>Updates </a:t>
            </a:r>
            <a:r>
              <a:rPr lang="en-US" sz="3200" b="1" dirty="0">
                <a:solidFill>
                  <a:srgbClr val="FFFF00"/>
                </a:solidFill>
              </a:rPr>
              <a:t>on </a:t>
            </a:r>
            <a:r>
              <a:rPr lang="en-US" sz="3200" b="1" dirty="0" smtClean="0">
                <a:solidFill>
                  <a:srgbClr val="FFFF00"/>
                </a:solidFill>
              </a:rPr>
              <a:t>water legislation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 </a:t>
            </a:r>
            <a:r>
              <a:rPr lang="en-US" sz="3200" b="1" dirty="0" smtClean="0">
                <a:solidFill>
                  <a:srgbClr val="FFFF00"/>
                </a:solidFill>
              </a:rPr>
              <a:t>Next </a:t>
            </a:r>
            <a:r>
              <a:rPr lang="en-US" sz="3200" b="1" dirty="0">
                <a:solidFill>
                  <a:srgbClr val="FFFF00"/>
                </a:solidFill>
              </a:rPr>
              <a:t>meetings: June </a:t>
            </a:r>
            <a:r>
              <a:rPr lang="en-US" sz="3200" b="1" dirty="0" smtClean="0">
                <a:solidFill>
                  <a:srgbClr val="FFFF00"/>
                </a:solidFill>
              </a:rPr>
              <a:t>19</a:t>
            </a:r>
            <a:endParaRPr lang="en-US" sz="3200" b="1" dirty="0">
              <a:solidFill>
                <a:srgbClr val="FFFF00"/>
              </a:solidFill>
            </a:endParaRPr>
          </a:p>
          <a:p>
            <a:pPr marL="517525" lvl="1" indent="0">
              <a:buNone/>
            </a:pPr>
            <a:r>
              <a:rPr lang="en-US" b="1" dirty="0">
                <a:solidFill>
                  <a:srgbClr val="FFFF00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15406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66" y="76200"/>
            <a:ext cx="9177866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8088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6" y="76200"/>
            <a:ext cx="911078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8665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6797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6273225"/>
            <a:ext cx="5624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Mississippi River at Clearwater, MN (September 2012)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37890" name="Picture 2" descr="C:\Users\stark\Downloads\Low flow study_upstream-looking upstream_20120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03" y="1752600"/>
            <a:ext cx="6858000" cy="388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Clean Water Fund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Performance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30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3310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CWF FY18-19-- Funding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925" y="1219200"/>
            <a:ext cx="741741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Implementation: $105 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Planning/Tech Assist. $67 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Monitoring/Mapping/Data:  $41 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Research/Evaluation $8 M</a:t>
            </a:r>
            <a:r>
              <a:rPr lang="en-US" sz="4000" b="1" dirty="0">
                <a:solidFill>
                  <a:srgbClr val="FFFF00"/>
                </a:solidFill>
              </a:rPr>
              <a:t> 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Total: $221 M/biennium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Emphasis on  impaired water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Entire state assessed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Focus on local implementation</a:t>
            </a:r>
            <a:r>
              <a:rPr lang="en-US" sz="3600" b="1" dirty="0">
                <a:solidFill>
                  <a:srgbClr val="FFFF00"/>
                </a:solidFill>
              </a:rPr>
              <a:t/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CWF Goals and Expectations - 2034</a:t>
            </a:r>
            <a:endParaRPr lang="en-US" sz="40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3594830"/>
          </a:xfrm>
        </p:spPr>
        <p:txBody>
          <a:bodyPr/>
          <a:lstStyle/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Lake Quality: + 7-8%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Acceptable Lake Tropic Status: from 62% to 70%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Rivers: Fish IBI: from 60% to 67%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Wells-arsenic standard: (reduce  by 50%)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Wells: nitrate standard (reduce by 20 %)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GW declines (less than 10% declining)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081123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Progress and Citizen Expectations</a:t>
            </a:r>
            <a:endParaRPr lang="en-US" sz="40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3877985"/>
          </a:xfrm>
        </p:spPr>
        <p:txBody>
          <a:bodyPr/>
          <a:lstStyle/>
          <a:p>
            <a:pPr lvl="1"/>
            <a:r>
              <a:rPr lang="en-US" sz="3600" b="1" dirty="0" smtClean="0">
                <a:solidFill>
                  <a:srgbClr val="FFFF00"/>
                </a:solidFill>
              </a:rPr>
              <a:t>Improvements seem small ?</a:t>
            </a:r>
          </a:p>
          <a:p>
            <a:pPr lvl="1"/>
            <a:r>
              <a:rPr lang="en-US" sz="3600" b="1" dirty="0" smtClean="0">
                <a:solidFill>
                  <a:srgbClr val="FFFF00"/>
                </a:solidFill>
              </a:rPr>
              <a:t>Lag-time </a:t>
            </a:r>
          </a:p>
          <a:p>
            <a:pPr lvl="1"/>
            <a:r>
              <a:rPr lang="en-US" sz="3600" b="1" dirty="0" smtClean="0">
                <a:solidFill>
                  <a:srgbClr val="FFFF00"/>
                </a:solidFill>
              </a:rPr>
              <a:t>External drivers: </a:t>
            </a:r>
            <a:r>
              <a:rPr lang="en-US" sz="2400" b="1" dirty="0" smtClean="0">
                <a:solidFill>
                  <a:srgbClr val="FFFF00"/>
                </a:solidFill>
              </a:rPr>
              <a:t>(land use, climate, economy, trade, population)</a:t>
            </a:r>
          </a:p>
          <a:p>
            <a:pPr lvl="1"/>
            <a:r>
              <a:rPr lang="en-US" sz="3600" b="1" dirty="0" smtClean="0">
                <a:solidFill>
                  <a:srgbClr val="FFFF00"/>
                </a:solidFill>
              </a:rPr>
              <a:t>2034 is coming/Citizen expectations</a:t>
            </a:r>
          </a:p>
          <a:p>
            <a:pPr lvl="1"/>
            <a:r>
              <a:rPr lang="en-US" sz="3600" b="1" dirty="0" smtClean="0">
                <a:solidFill>
                  <a:srgbClr val="FFFF00"/>
                </a:solidFill>
              </a:rPr>
              <a:t>Can outcomes be improved? </a:t>
            </a:r>
          </a:p>
          <a:p>
            <a:pPr lvl="1"/>
            <a:r>
              <a:rPr lang="en-US" sz="3600" b="1" dirty="0" smtClean="0">
                <a:solidFill>
                  <a:srgbClr val="FFFF00"/>
                </a:solidFill>
              </a:rPr>
              <a:t>Can LWC  support additional change?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39414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0" y="3621552"/>
            <a:ext cx="9144000" cy="131884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37160" tIns="68580" rIns="137160" bIns="685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000989" y="5177904"/>
            <a:ext cx="4940300" cy="822846"/>
          </a:xfrm>
        </p:spPr>
        <p:txBody>
          <a:bodyPr/>
          <a:lstStyle/>
          <a:p>
            <a:pPr algn="r"/>
            <a:r>
              <a:rPr lang="en-US" sz="1500" b="1" dirty="0"/>
              <a:t>Katie Pratt</a:t>
            </a:r>
          </a:p>
          <a:p>
            <a:pPr algn="r"/>
            <a:r>
              <a:rPr lang="en-US" dirty="0" smtClean="0"/>
              <a:t>Director of Communications and Public Engagement</a:t>
            </a:r>
          </a:p>
          <a:p>
            <a:pPr algn="r"/>
            <a:r>
              <a:rPr lang="en-US" dirty="0" smtClean="0"/>
              <a:t>katie.pratt@state.mn.us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805" b="29583"/>
          <a:stretch/>
        </p:blipFill>
        <p:spPr>
          <a:xfrm>
            <a:off x="1116614" y="969388"/>
            <a:ext cx="6910769" cy="25302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68728" y="4442543"/>
            <a:ext cx="1406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#25by25MN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625" y="3850646"/>
            <a:ext cx="75363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Minnesota’s Water Quality Improvement Goal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Citizens  Said: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981950" cy="5638800"/>
          </a:xfrm>
        </p:spPr>
        <p:txBody>
          <a:bodyPr>
            <a:normAutofit fontScale="70000" lnSpcReduction="20000"/>
          </a:bodyPr>
          <a:lstStyle/>
          <a:p>
            <a:endParaRPr lang="en-US" sz="2100" b="1" dirty="0" smtClean="0"/>
          </a:p>
          <a:p>
            <a:r>
              <a:rPr lang="en-US" sz="6300" b="1" dirty="0" smtClean="0">
                <a:solidFill>
                  <a:srgbClr val="FFFF00"/>
                </a:solidFill>
              </a:rPr>
              <a:t>+ </a:t>
            </a:r>
            <a:r>
              <a:rPr lang="en-US" sz="5700" b="1" dirty="0" smtClean="0">
                <a:solidFill>
                  <a:srgbClr val="FFFF00"/>
                </a:solidFill>
              </a:rPr>
              <a:t>Education and </a:t>
            </a:r>
            <a:r>
              <a:rPr lang="en-US" sz="5700" b="1" dirty="0">
                <a:solidFill>
                  <a:srgbClr val="FFFF00"/>
                </a:solidFill>
              </a:rPr>
              <a:t>engagement</a:t>
            </a:r>
          </a:p>
          <a:p>
            <a:r>
              <a:rPr lang="en-US" sz="5700" b="1" dirty="0" smtClean="0">
                <a:solidFill>
                  <a:srgbClr val="FFFF00"/>
                </a:solidFill>
              </a:rPr>
              <a:t>+ Water retention</a:t>
            </a:r>
            <a:endParaRPr lang="en-US" sz="5700" b="1" dirty="0">
              <a:solidFill>
                <a:srgbClr val="FFFF00"/>
              </a:solidFill>
            </a:endParaRPr>
          </a:p>
          <a:p>
            <a:r>
              <a:rPr lang="en-US" sz="5700" b="1" dirty="0" smtClean="0">
                <a:solidFill>
                  <a:srgbClr val="FFFF00"/>
                </a:solidFill>
              </a:rPr>
              <a:t>+ More GOV/public involvement</a:t>
            </a:r>
            <a:endParaRPr lang="en-US" sz="5700" b="1" dirty="0">
              <a:solidFill>
                <a:srgbClr val="FFFF00"/>
              </a:solidFill>
            </a:endParaRPr>
          </a:p>
          <a:p>
            <a:r>
              <a:rPr lang="en-US" sz="5700" b="1" dirty="0" smtClean="0">
                <a:solidFill>
                  <a:srgbClr val="FFFF00"/>
                </a:solidFill>
              </a:rPr>
              <a:t> + Local planning</a:t>
            </a:r>
            <a:endParaRPr lang="en-US" sz="5700" dirty="0">
              <a:solidFill>
                <a:srgbClr val="FFFF00"/>
              </a:solidFill>
            </a:endParaRPr>
          </a:p>
          <a:p>
            <a:r>
              <a:rPr lang="en-US" sz="5700" b="1" dirty="0" smtClean="0">
                <a:solidFill>
                  <a:srgbClr val="FFFF00"/>
                </a:solidFill>
              </a:rPr>
              <a:t> Focus on drinking </a:t>
            </a:r>
            <a:r>
              <a:rPr lang="en-US" sz="5700" b="1" dirty="0">
                <a:solidFill>
                  <a:srgbClr val="FFFF00"/>
                </a:solidFill>
              </a:rPr>
              <a:t>water</a:t>
            </a:r>
            <a:endParaRPr lang="en-US" sz="5700" dirty="0">
              <a:solidFill>
                <a:srgbClr val="FFFF00"/>
              </a:solidFill>
            </a:endParaRPr>
          </a:p>
          <a:p>
            <a:r>
              <a:rPr lang="en-US" sz="5700" b="1" dirty="0" smtClean="0">
                <a:solidFill>
                  <a:srgbClr val="FFFF00"/>
                </a:solidFill>
              </a:rPr>
              <a:t> Reduce </a:t>
            </a:r>
            <a:r>
              <a:rPr lang="en-US" sz="5700" b="1" dirty="0">
                <a:solidFill>
                  <a:srgbClr val="FFFF00"/>
                </a:solidFill>
              </a:rPr>
              <a:t>salt </a:t>
            </a:r>
          </a:p>
          <a:p>
            <a:r>
              <a:rPr lang="en-US" sz="5700" b="1" dirty="0" smtClean="0">
                <a:solidFill>
                  <a:srgbClr val="FFFF00"/>
                </a:solidFill>
              </a:rPr>
              <a:t> Inadequate </a:t>
            </a:r>
            <a:r>
              <a:rPr lang="en-US" sz="5700" b="1" dirty="0">
                <a:solidFill>
                  <a:srgbClr val="FFFF00"/>
                </a:solidFill>
              </a:rPr>
              <a:t>septic systems</a:t>
            </a:r>
          </a:p>
          <a:p>
            <a:r>
              <a:rPr lang="en-US" sz="5700" b="1" dirty="0" smtClean="0">
                <a:solidFill>
                  <a:srgbClr val="FFFF00"/>
                </a:solidFill>
              </a:rPr>
              <a:t> Focus funding </a:t>
            </a:r>
            <a:endParaRPr lang="en-US" sz="5700" b="1" dirty="0">
              <a:solidFill>
                <a:srgbClr val="FFFF00"/>
              </a:solidFill>
            </a:endParaRPr>
          </a:p>
          <a:p>
            <a:r>
              <a:rPr lang="en-US" sz="5700" b="1" dirty="0" smtClean="0">
                <a:solidFill>
                  <a:srgbClr val="FFFF00"/>
                </a:solidFill>
              </a:rPr>
              <a:t> Focus on incentiv</a:t>
            </a:r>
            <a:r>
              <a:rPr lang="en-US" sz="6300" b="1" dirty="0" smtClean="0">
                <a:solidFill>
                  <a:srgbClr val="FFFF00"/>
                </a:solidFill>
              </a:rPr>
              <a:t>es</a:t>
            </a:r>
            <a:endParaRPr lang="en-US" sz="6300" b="1" dirty="0">
              <a:solidFill>
                <a:srgbClr val="FFFF00"/>
              </a:solidFill>
            </a:endParaRP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72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2019 Focus for the LWC Recommendations-2018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600200"/>
            <a:ext cx="585300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6273225"/>
            <a:ext cx="5624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From a sustainability perspective, </a:t>
            </a:r>
            <a:r>
              <a:rPr lang="en-US" sz="1600" dirty="0" smtClean="0">
                <a:solidFill>
                  <a:srgbClr val="FFFF00"/>
                </a:solidFill>
              </a:rPr>
              <a:t>a </a:t>
            </a:r>
            <a:r>
              <a:rPr lang="en-US" sz="1600" dirty="0">
                <a:solidFill>
                  <a:srgbClr val="FFFF00"/>
                </a:solidFill>
              </a:rPr>
              <a:t>key point is that  decisions today </a:t>
            </a:r>
            <a:r>
              <a:rPr lang="en-US" sz="1600" dirty="0" smtClean="0">
                <a:solidFill>
                  <a:srgbClr val="FFFF00"/>
                </a:solidFill>
              </a:rPr>
              <a:t>may </a:t>
            </a:r>
            <a:r>
              <a:rPr lang="en-US" sz="1600" dirty="0">
                <a:solidFill>
                  <a:srgbClr val="FFFF00"/>
                </a:solidFill>
              </a:rPr>
              <a:t>not be fully realized for many years</a:t>
            </a:r>
          </a:p>
        </p:txBody>
      </p:sp>
    </p:spTree>
    <p:extLst>
      <p:ext uri="{BB962C8B-B14F-4D97-AF65-F5344CB8AC3E}">
        <p14:creationId xmlns:p14="http://schemas.microsoft.com/office/powerpoint/2010/main" val="891507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2873" r="3410"/>
          <a:stretch/>
        </p:blipFill>
        <p:spPr bwMode="auto">
          <a:xfrm>
            <a:off x="4457699" y="1174792"/>
            <a:ext cx="4495801" cy="415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447800"/>
            <a:ext cx="3429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816" y="286434"/>
            <a:ext cx="810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Issue Presentation: Geologic </a:t>
            </a:r>
            <a:r>
              <a:rPr lang="en-US" sz="3200" b="1" dirty="0">
                <a:solidFill>
                  <a:srgbClr val="FFFF00"/>
                </a:solidFill>
                <a:sym typeface="Wingdings" panose="05000000000000000000" pitchFamily="2" charset="2"/>
              </a:rPr>
              <a:t>Atlas </a:t>
            </a:r>
            <a:r>
              <a:rPr lang="en-US" sz="32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Program</a:t>
            </a:r>
            <a:endParaRPr lang="en-US" sz="3200" b="1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47801"/>
            <a:ext cx="3276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sym typeface="Wingdings" panose="05000000000000000000" pitchFamily="2" charset="2"/>
              </a:rPr>
              <a:t>Dale Setterholm– Minnesota Geological </a:t>
            </a:r>
            <a:r>
              <a:rPr lang="en-US" sz="2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Survey</a:t>
            </a:r>
            <a:endParaRPr lang="en-US" sz="2800" b="1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Paul </a:t>
            </a:r>
            <a:r>
              <a:rPr lang="en-US" sz="2800" b="1" dirty="0">
                <a:solidFill>
                  <a:srgbClr val="FFFF00"/>
                </a:solidFill>
                <a:sym typeface="Wingdings" panose="05000000000000000000" pitchFamily="2" charset="2"/>
              </a:rPr>
              <a:t>Putzier– DNR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Ray Wuolo- </a:t>
            </a:r>
            <a:r>
              <a:rPr lang="en-US" sz="2800" b="1" dirty="0">
                <a:solidFill>
                  <a:srgbClr val="FFFF00"/>
                </a:solidFill>
                <a:sym typeface="Wingdings" panose="05000000000000000000" pitchFamily="2" charset="2"/>
              </a:rPr>
              <a:t>Barr Engineering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28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18795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 smtClean="0"/>
              <a:t>LWC Legislative Recommendations</a:t>
            </a:r>
            <a:r>
              <a:rPr lang="en-US" sz="4000" b="1" dirty="0" smtClean="0"/>
              <a:t> 2018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3299365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sz="3600" b="1" dirty="0" smtClean="0"/>
              <a:t>Alternatives for WWTPs</a:t>
            </a:r>
          </a:p>
          <a:p>
            <a:pPr lvl="1"/>
            <a:r>
              <a:rPr lang="en-US" sz="3600" b="1" dirty="0" smtClean="0">
                <a:solidFill>
                  <a:srgbClr val="92D050"/>
                </a:solidFill>
              </a:rPr>
              <a:t>Peer review of waste-water standards </a:t>
            </a:r>
          </a:p>
          <a:p>
            <a:pPr lvl="1"/>
            <a:r>
              <a:rPr lang="en-US" sz="3600" b="1" dirty="0" smtClean="0"/>
              <a:t>Promote WWTP efficiency/alternatives</a:t>
            </a:r>
          </a:p>
          <a:p>
            <a:pPr lvl="1"/>
            <a:r>
              <a:rPr lang="en-US" sz="3600" b="1" dirty="0" smtClean="0">
                <a:solidFill>
                  <a:srgbClr val="92D050"/>
                </a:solidFill>
              </a:rPr>
              <a:t>PFA Bonding request $167M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80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:\ARTMAN\archive\wy2010\05355200\photos\05355200.20100926ActionChannelFloodEllisonFavorite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3115"/>
            <a:ext cx="9144000" cy="687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Agenda: Discussion--2019 LWC Process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43198"/>
          </a:xfr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7AD320E2-2ECB-4470-B57F-F725D587F60F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31</a:t>
            </a:fld>
            <a:endParaRPr 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9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 2019 LWC Recommendation Discussion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02897"/>
            <a:ext cx="8382000" cy="6346353"/>
          </a:xfr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FF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Water </a:t>
            </a:r>
            <a:r>
              <a:rPr lang="en-US" sz="3200" b="1" dirty="0">
                <a:solidFill>
                  <a:srgbClr val="FFFF00"/>
                </a:solidFill>
              </a:rPr>
              <a:t>trading- Storm water for </a:t>
            </a:r>
            <a:r>
              <a:rPr lang="en-US" sz="3200" b="1" dirty="0" smtClean="0">
                <a:solidFill>
                  <a:srgbClr val="FFFF00"/>
                </a:solidFill>
              </a:rPr>
              <a:t>wastewater</a:t>
            </a:r>
            <a:endParaRPr lang="en-US" sz="3200" b="1" dirty="0">
              <a:solidFill>
                <a:srgbClr val="FFFF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Water </a:t>
            </a:r>
            <a:r>
              <a:rPr lang="en-US" sz="3200" b="1" dirty="0">
                <a:solidFill>
                  <a:srgbClr val="FFFF00"/>
                </a:solidFill>
              </a:rPr>
              <a:t>for the </a:t>
            </a:r>
            <a:r>
              <a:rPr lang="en-US" sz="3200" b="1" dirty="0" smtClean="0">
                <a:solidFill>
                  <a:srgbClr val="FFFF00"/>
                </a:solidFill>
              </a:rPr>
              <a:t>future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Water retention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Private wells </a:t>
            </a:r>
            <a:endParaRPr lang="en-US" sz="3200" b="1" dirty="0">
              <a:solidFill>
                <a:srgbClr val="FFFF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Public drinking water</a:t>
            </a:r>
            <a:endParaRPr lang="en-US" sz="3200" b="1" dirty="0">
              <a:solidFill>
                <a:srgbClr val="FFFF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Evaluate past </a:t>
            </a:r>
            <a:r>
              <a:rPr lang="en-US" sz="3200" b="1" dirty="0" smtClean="0">
                <a:solidFill>
                  <a:srgbClr val="FFFF00"/>
                </a:solidFill>
              </a:rPr>
              <a:t>BMPs</a:t>
            </a:r>
            <a:endParaRPr lang="en-US" sz="3200" b="1" dirty="0">
              <a:solidFill>
                <a:srgbClr val="FFFF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Evaluate water management</a:t>
            </a:r>
            <a:endParaRPr lang="en-US" sz="3200" b="1" dirty="0">
              <a:solidFill>
                <a:srgbClr val="FFFF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Many more………………..</a:t>
            </a:r>
            <a:endParaRPr lang="en-US" sz="32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16" descr="wudodrinking"/>
          <p:cNvPicPr>
            <a:picLocks noChangeAspect="1" noChangeArrowheads="1"/>
          </p:cNvPicPr>
          <p:nvPr/>
        </p:nvPicPr>
        <p:blipFill>
          <a:blip r:embed="rId3" cstate="print"/>
          <a:srcRect b="12252"/>
          <a:stretch>
            <a:fillRect/>
          </a:stretch>
        </p:blipFill>
        <p:spPr bwMode="auto">
          <a:xfrm>
            <a:off x="6400800" y="2667000"/>
            <a:ext cx="2590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61203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4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Schedule 2019?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25" y="1143000"/>
            <a:ext cx="82454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Issues with narratives</a:t>
            </a:r>
            <a:r>
              <a:rPr lang="en-US" sz="3600" b="1" dirty="0">
                <a:solidFill>
                  <a:srgbClr val="FFFF00"/>
                </a:solidFill>
              </a:rPr>
              <a:t>: April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LWC Consensus--top 3: </a:t>
            </a:r>
            <a:r>
              <a:rPr lang="en-US" sz="3600" b="1" dirty="0">
                <a:solidFill>
                  <a:srgbClr val="FFFF00"/>
                </a:solidFill>
              </a:rPr>
              <a:t>after </a:t>
            </a:r>
            <a:r>
              <a:rPr lang="en-US" sz="3600" b="1" dirty="0" smtClean="0">
                <a:solidFill>
                  <a:srgbClr val="FFFF00"/>
                </a:solidFill>
              </a:rPr>
              <a:t>session </a:t>
            </a:r>
            <a:r>
              <a:rPr lang="en-US" sz="2800" b="1" dirty="0" smtClean="0">
                <a:solidFill>
                  <a:srgbClr val="FFFF00"/>
                </a:solidFill>
              </a:rPr>
              <a:t>(short and long term issues)</a:t>
            </a:r>
            <a:endParaRPr lang="en-US" sz="2800" b="1" dirty="0">
              <a:solidFill>
                <a:srgbClr val="FFFF00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Expert </a:t>
            </a:r>
            <a:r>
              <a:rPr lang="en-US" sz="3600" b="1" dirty="0">
                <a:solidFill>
                  <a:srgbClr val="FFFF00"/>
                </a:solidFill>
              </a:rPr>
              <a:t>input: summer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Recommendation by issue: Fall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Recommendation consensus: Fall</a:t>
            </a:r>
            <a:endParaRPr lang="en-US" sz="3600" b="1" dirty="0">
              <a:solidFill>
                <a:srgbClr val="FFFF00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Document to support legislation: (December)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:\ARTMAN\archive\wy2010\05355200\photos\05355200.20100926ActionChannelFloodEllisonFavorite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0255"/>
            <a:ext cx="9296400" cy="687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5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   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Discussion: LWC summer issue tour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One day?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- Select an issue: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 * Water retention/infiltration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 * Lakes with problems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 *  Drinking water 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*  Groundwater/surface water 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 * Others?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Poll LAs for possible dates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Watch  for email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43198"/>
          </a:xfr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7AD320E2-2ECB-4470-B57F-F725D587F60F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34</a:t>
            </a:fld>
            <a:endParaRPr 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30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8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4" y="-29894"/>
            <a:ext cx="9144000" cy="688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762000"/>
            <a:ext cx="787666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r>
              <a:rPr lang="en-US" sz="4400" b="1" dirty="0" smtClean="0">
                <a:solidFill>
                  <a:srgbClr val="FFFF00"/>
                </a:solidFill>
              </a:rPr>
              <a:t>Updates on Water Legislation Announcements:</a:t>
            </a:r>
          </a:p>
          <a:p>
            <a:r>
              <a:rPr lang="en-US" sz="4400" b="1" dirty="0" smtClean="0">
                <a:solidFill>
                  <a:srgbClr val="FFFF00"/>
                </a:solidFill>
              </a:rPr>
              <a:t>     Water Day at the Capitol </a:t>
            </a:r>
          </a:p>
          <a:p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3819896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8322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60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788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Thanks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048998"/>
            <a:ext cx="5791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The </a:t>
            </a:r>
            <a:r>
              <a:rPr lang="en-US" sz="2400" b="1" dirty="0">
                <a:solidFill>
                  <a:srgbClr val="FFFF00"/>
                </a:solidFill>
              </a:rPr>
              <a:t>well was dry beside the door, 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And so we went with pail and can 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Across the fields behind the house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To seek the brook if it still ran. </a:t>
            </a:r>
            <a:r>
              <a:rPr lang="en-US" sz="2400" b="1" dirty="0"/>
              <a:t>         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FFFF00"/>
                </a:solidFill>
              </a:rPr>
              <a:t>“</a:t>
            </a:r>
            <a:r>
              <a:rPr lang="en-US" sz="2400" b="1" i="1" dirty="0">
                <a:solidFill>
                  <a:srgbClr val="FFFF00"/>
                </a:solidFill>
              </a:rPr>
              <a:t>Going for </a:t>
            </a:r>
            <a:r>
              <a:rPr lang="en-US" sz="2400" b="1" i="1" dirty="0" smtClean="0">
                <a:solidFill>
                  <a:srgbClr val="FFFF00"/>
                </a:solidFill>
              </a:rPr>
              <a:t>Water</a:t>
            </a:r>
            <a:r>
              <a:rPr lang="en-US" sz="2400" b="1" dirty="0" smtClean="0">
                <a:solidFill>
                  <a:srgbClr val="FFFF00"/>
                </a:solidFill>
              </a:rPr>
              <a:t>”-- Robert </a:t>
            </a:r>
            <a:r>
              <a:rPr lang="en-US" sz="2400" b="1" dirty="0">
                <a:solidFill>
                  <a:srgbClr val="FFFF00"/>
                </a:solidFill>
              </a:rPr>
              <a:t>Frost</a:t>
            </a:r>
          </a:p>
        </p:txBody>
      </p:sp>
    </p:spTree>
    <p:extLst>
      <p:ext uri="{BB962C8B-B14F-4D97-AF65-F5344CB8AC3E}">
        <p14:creationId xmlns:p14="http://schemas.microsoft.com/office/powerpoint/2010/main" val="9690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616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2"/>
            <a:ext cx="7772400" cy="1470025"/>
          </a:xfrm>
        </p:spPr>
        <p:txBody>
          <a:bodyPr/>
          <a:lstStyle/>
          <a:p>
            <a:pPr algn="ctr"/>
            <a:r>
              <a:rPr lang="en-US" sz="4000" dirty="0" smtClean="0"/>
              <a:t>County Geologic Atlas Program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667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Dale </a:t>
            </a:r>
            <a:r>
              <a:rPr lang="en-US" dirty="0" err="1" smtClean="0">
                <a:solidFill>
                  <a:schemeClr val="tx1"/>
                </a:solidFill>
              </a:rPr>
              <a:t>Setterholm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Minnesota Geological Survey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Minnesota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7149"/>
            <a:ext cx="9067800" cy="680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66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945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0828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1767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899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(Blue with white cloud border design)</Template>
  <TotalTime>1821</TotalTime>
  <Words>580</Words>
  <Application>Microsoft Office PowerPoint</Application>
  <PresentationFormat>On-screen Show (4:3)</PresentationFormat>
  <Paragraphs>140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Courier New</vt:lpstr>
      <vt:lpstr>Wingdings</vt:lpstr>
      <vt:lpstr>7-00134_MS_Qwest_template_Segoe</vt:lpstr>
      <vt:lpstr>White with Courier font for code slides</vt:lpstr>
      <vt:lpstr>PowerPoint Presentation</vt:lpstr>
      <vt:lpstr>Agenda</vt:lpstr>
      <vt:lpstr>PowerPoint Presentation</vt:lpstr>
      <vt:lpstr>PowerPoint Presentation</vt:lpstr>
      <vt:lpstr>County Geologic Atlas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Clean Water Fund Performance </vt:lpstr>
      <vt:lpstr>PowerPoint Presentation</vt:lpstr>
      <vt:lpstr> CWF Goals and Expectations - 2034</vt:lpstr>
      <vt:lpstr> Progress and Citizen Expectations</vt:lpstr>
      <vt:lpstr>PowerPoint Presentation</vt:lpstr>
      <vt:lpstr>Citizens  Said:</vt:lpstr>
      <vt:lpstr>2019 Focus for the LWC Recommendations-2018</vt:lpstr>
      <vt:lpstr> LWC Legislative Recommendations 2018</vt:lpstr>
      <vt:lpstr> Agenda: Discussion--2019 LWC Process</vt:lpstr>
      <vt:lpstr> 2019 LWC Recommendation Discussion</vt:lpstr>
      <vt:lpstr>PowerPoint Presentation</vt:lpstr>
      <vt:lpstr>    Discussion: LWC summer issue tour - One day? - Select an issue:   * Water retention/infiltration   * Lakes with problems   *  Drinking water    *  Groundwater/surface water    * Others? Poll LAs for possible dates Watch  for email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Minnesota’s  Legislative Water Commission</dc:title>
  <dc:creator>Barb Huberty</dc:creator>
  <cp:keywords/>
  <cp:lastModifiedBy>Kasey Gerkovich</cp:lastModifiedBy>
  <cp:revision>145</cp:revision>
  <cp:lastPrinted>2017-09-22T19:31:49Z</cp:lastPrinted>
  <dcterms:created xsi:type="dcterms:W3CDTF">2015-03-10T18:36:30Z</dcterms:created>
  <dcterms:modified xsi:type="dcterms:W3CDTF">2018-07-31T18:13:05Z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